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embeddedFontLst>
    <p:embeddedFont>
      <p:font typeface="Calibri" panose="020F0502020204030204" pitchFamily="34" charset="0"/>
      <p:regular r:id="rId37"/>
      <p:bold r:id="rId38"/>
      <p:italic r:id="rId39"/>
      <p:boldItalic r:id="rId40"/>
    </p:embeddedFont>
    <p:embeddedFont>
      <p:font typeface="Nunito" pitchFamily="2" charset="77"/>
      <p:regular r:id="rId41"/>
      <p:bold r:id="rId42"/>
      <p:italic r:id="rId43"/>
      <p:boldItalic r:id="rId44"/>
    </p:embeddedFont>
    <p:embeddedFont>
      <p:font typeface="Roboto" panose="020000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45"/>
    <p:restoredTop sz="91925"/>
  </p:normalViewPr>
  <p:slideViewPr>
    <p:cSldViewPr snapToGrid="0">
      <p:cViewPr varScale="1">
        <p:scale>
          <a:sx n="135" d="100"/>
          <a:sy n="135" d="100"/>
        </p:scale>
        <p:origin x="904"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fd1cab9d6_0_9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fd1cab9d6_0_9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fd1cab9d6_0_9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5fd1cab9d6_0_9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fd1cab9d6_0_10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5fd1cab9d6_0_10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fd1cab9d6_0_10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fd1cab9d6_0_10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fd1cab9d6_0_10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5fd1cab9d6_0_10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5fd1cab9d6_0_1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fd1cab9d6_0_1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fd1cab9d6_0_1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5fd1cab9d6_0_1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5fd1cab9d6_0_10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5fd1cab9d6_0_10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5fd1cab9d6_0_10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5fd1cab9d6_0_10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5f37a156c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5f37a156c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f37a156c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f37a156c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5fd1cab9d6_0_10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5fd1cab9d6_0_10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5fd1cab9d6_0_10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5fd1cab9d6_0_10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5f36bd5b0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5f36bd5b0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5f36bd5b0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5f36bd5b0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5f36bd5b0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5f36bd5b0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5f36bd5b0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5f36bd5b0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5f36bd5b0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5f36bd5b0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5f36bd5b0e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5f36bd5b0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5f36bd5b0e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5f36bd5b0e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5f36bd5b0e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5f36bd5b0e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fd1cab9d6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fd1cab9d6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5f36bd5b0e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5f36bd5b0e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5f36bd5b0e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5f36bd5b0e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5f36bd5b0e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5f36bd5b0e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5f37a156c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5f37a156c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5f37a156c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5f37a156c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fd1cab9d6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fd1cab9d6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fd1cab9d6_0_9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5fd1cab9d6_0_9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5fd1cab9d6_0_9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5fd1cab9d6_0_9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5fd1cab9d6_0_9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5fd1cab9d6_0_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5fd1cab9d6_0_9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5fd1cab9d6_0_9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fd1cab9d6_0_9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fd1cab9d6_0_9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p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l" dirty="0"/>
              <a:t>PRO MOVE</a:t>
            </a:r>
            <a:br>
              <a:rPr lang="pl" dirty="0"/>
            </a:br>
            <a:r>
              <a:rPr lang="pl" dirty="0"/>
              <a:t>schools &amp; students </a:t>
            </a:r>
            <a:endParaRPr dirty="0"/>
          </a:p>
        </p:txBody>
      </p:sp>
      <p:sp>
        <p:nvSpPr>
          <p:cNvPr id="129" name="Google Shape;129;p13"/>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
              <a:t>RESULTS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2"/>
          <p:cNvSpPr txBox="1">
            <a:spLocks noGrp="1"/>
          </p:cNvSpPr>
          <p:nvPr>
            <p:ph type="title"/>
          </p:nvPr>
        </p:nvSpPr>
        <p:spPr>
          <a:xfrm>
            <a:off x="2554325" y="39942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FORTES teachers</a:t>
            </a:r>
            <a:endParaRPr/>
          </a:p>
        </p:txBody>
      </p:sp>
      <p:sp>
        <p:nvSpPr>
          <p:cNvPr id="192" name="Google Shape;192;p22"/>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93" name="Google Shape;193;p22"/>
          <p:cNvPicPr preferRelativeResize="0"/>
          <p:nvPr/>
        </p:nvPicPr>
        <p:blipFill>
          <a:blip r:embed="rId3">
            <a:alphaModFix/>
          </a:blip>
          <a:stretch>
            <a:fillRect/>
          </a:stretch>
        </p:blipFill>
        <p:spPr>
          <a:xfrm>
            <a:off x="1637650" y="1053250"/>
            <a:ext cx="5868700" cy="3521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3"/>
          <p:cNvSpPr txBox="1">
            <a:spLocks noGrp="1"/>
          </p:cNvSpPr>
          <p:nvPr>
            <p:ph type="title"/>
          </p:nvPr>
        </p:nvSpPr>
        <p:spPr>
          <a:xfrm>
            <a:off x="248500" y="275475"/>
            <a:ext cx="84900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The reason why we do not organize long-term internships for students is because</a:t>
            </a:r>
            <a:endParaRPr/>
          </a:p>
        </p:txBody>
      </p:sp>
      <p:sp>
        <p:nvSpPr>
          <p:cNvPr id="199" name="Google Shape;199;p23"/>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00" name="Google Shape;200;p23"/>
          <p:cNvPicPr preferRelativeResize="0"/>
          <p:nvPr/>
        </p:nvPicPr>
        <p:blipFill>
          <a:blip r:embed="rId3">
            <a:alphaModFix/>
          </a:blip>
          <a:stretch>
            <a:fillRect/>
          </a:stretch>
        </p:blipFill>
        <p:spPr>
          <a:xfrm>
            <a:off x="1844913" y="1230075"/>
            <a:ext cx="5454175" cy="3272500"/>
          </a:xfrm>
          <a:prstGeom prst="rect">
            <a:avLst/>
          </a:prstGeom>
          <a:noFill/>
          <a:ln>
            <a:noFill/>
          </a:ln>
        </p:spPr>
      </p:pic>
      <p:sp>
        <p:nvSpPr>
          <p:cNvPr id="201" name="Google Shape;201;p23"/>
          <p:cNvSpPr txBox="1"/>
          <p:nvPr/>
        </p:nvSpPr>
        <p:spPr>
          <a:xfrm>
            <a:off x="1078275" y="4610575"/>
            <a:ext cx="7337100" cy="2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a:latin typeface="Calibri"/>
                <a:ea typeface="Calibri"/>
                <a:cs typeface="Calibri"/>
                <a:sym typeface="Calibri"/>
              </a:rPr>
              <a:t>1- strongly disagree 2-somewhat disagree 3-have no opinion 4- somewhat agree 5- strongly agree</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4"/>
          <p:cNvSpPr txBox="1">
            <a:spLocks noGrp="1"/>
          </p:cNvSpPr>
          <p:nvPr>
            <p:ph type="title"/>
          </p:nvPr>
        </p:nvSpPr>
        <p:spPr>
          <a:xfrm>
            <a:off x="333300" y="250700"/>
            <a:ext cx="84774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2400"/>
              <a:t>Is there any other reason that you think is influential in term of lack of interest in long-term internships among schools?</a:t>
            </a:r>
            <a:endParaRPr/>
          </a:p>
        </p:txBody>
      </p:sp>
      <p:sp>
        <p:nvSpPr>
          <p:cNvPr id="207" name="Google Shape;207;p24"/>
          <p:cNvSpPr txBox="1">
            <a:spLocks noGrp="1"/>
          </p:cNvSpPr>
          <p:nvPr>
            <p:ph type="body" idx="1"/>
          </p:nvPr>
        </p:nvSpPr>
        <p:spPr>
          <a:xfrm>
            <a:off x="307800" y="1081350"/>
            <a:ext cx="85284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1100"/>
              <a:t>Lack of interest from teachers and direction of the school</a:t>
            </a:r>
            <a:endParaRPr sz="1100"/>
          </a:p>
          <a:p>
            <a:pPr marL="0" lvl="0" indent="0" algn="l" rtl="0">
              <a:spcBef>
                <a:spcPts val="1600"/>
              </a:spcBef>
              <a:spcAft>
                <a:spcPts val="0"/>
              </a:spcAft>
              <a:buNone/>
            </a:pPr>
            <a:r>
              <a:rPr lang="pl" sz="1100"/>
              <a:t>find an internship in which students can really put into practice the professional skills matured. This is easier if the student has completed a professional course, but difficult enough if the student has attended a technical institute, especially if it is a commercial one.</a:t>
            </a:r>
            <a:endParaRPr sz="1100"/>
          </a:p>
          <a:p>
            <a:pPr marL="0" lvl="0" indent="0" algn="l" rtl="0">
              <a:spcBef>
                <a:spcPts val="1600"/>
              </a:spcBef>
              <a:spcAft>
                <a:spcPts val="0"/>
              </a:spcAft>
              <a:buNone/>
            </a:pPr>
            <a:r>
              <a:rPr lang="pl" sz="1100"/>
              <a:t>For students the interruption of regular school activity and the fear of not being able to reintegrate with studies at the end of the internship. Distance from family and friends.On the other hand, as far as new-graduted students are concerned, the most reliable and deserving students are oriented towards university studies and immediately receive attractive job offers; the others try to enter the world of work and are hardly willing to invest in their future through participation in training courses. Even if supported by European projects."</a:t>
            </a:r>
            <a:endParaRPr sz="1100"/>
          </a:p>
          <a:p>
            <a:pPr marL="0" lvl="0" indent="0" algn="l" rtl="0">
              <a:spcBef>
                <a:spcPts val="1600"/>
              </a:spcBef>
              <a:spcAft>
                <a:spcPts val="0"/>
              </a:spcAft>
              <a:buNone/>
            </a:pPr>
            <a:r>
              <a:rPr lang="pl" sz="1100"/>
              <a:t>The structures of the schools have long been in difficulty in carrying out their ordinary institutional activities and do not have the resources to support further work for post-curricular activities, moreover related to people who no longer fit within the institutional framework of the Institutes.</a:t>
            </a:r>
            <a:endParaRPr sz="1100"/>
          </a:p>
          <a:p>
            <a:pPr marL="0" lvl="0" indent="0" algn="l" rtl="0">
              <a:spcBef>
                <a:spcPts val="1600"/>
              </a:spcBef>
              <a:spcAft>
                <a:spcPts val="0"/>
              </a:spcAft>
              <a:buNone/>
            </a:pPr>
            <a:r>
              <a:rPr lang="pl" sz="1100"/>
              <a:t>The only reason is the organizational difficulties (finding partners and accommodation, logistics) that, however, with a technical partner like Fortes could be overcome, since the interest is present from the students.</a:t>
            </a:r>
            <a:endParaRPr sz="1100"/>
          </a:p>
          <a:p>
            <a:pPr marL="0" lvl="0" indent="0" algn="l" rtl="0">
              <a:spcBef>
                <a:spcPts val="1600"/>
              </a:spcBef>
              <a:spcAft>
                <a:spcPts val="0"/>
              </a:spcAft>
              <a:buNone/>
            </a:pPr>
            <a:r>
              <a:rPr lang="pl" sz="1100"/>
              <a:t>They are considered too long, because in Italy, education is more focused on the theory than on the development of skills, and teachers are obsessed with the development of the programs.</a:t>
            </a:r>
            <a:endParaRPr sz="1100"/>
          </a:p>
          <a:p>
            <a:pPr marL="0" lvl="0" indent="0" algn="l" rtl="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5"/>
          <p:cNvSpPr txBox="1">
            <a:spLocks noGrp="1"/>
          </p:cNvSpPr>
          <p:nvPr>
            <p:ph type="title"/>
          </p:nvPr>
        </p:nvSpPr>
        <p:spPr>
          <a:xfrm>
            <a:off x="2843725" y="34985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GEB teachers</a:t>
            </a:r>
            <a:endParaRPr/>
          </a:p>
        </p:txBody>
      </p:sp>
      <p:sp>
        <p:nvSpPr>
          <p:cNvPr id="213" name="Google Shape;213;p2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14" name="Google Shape;214;p25"/>
          <p:cNvPicPr preferRelativeResize="0"/>
          <p:nvPr/>
        </p:nvPicPr>
        <p:blipFill>
          <a:blip r:embed="rId3">
            <a:alphaModFix/>
          </a:blip>
          <a:stretch>
            <a:fillRect/>
          </a:stretch>
        </p:blipFill>
        <p:spPr>
          <a:xfrm>
            <a:off x="1774213" y="1081375"/>
            <a:ext cx="5595576" cy="3357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6"/>
          <p:cNvSpPr txBox="1">
            <a:spLocks noGrp="1"/>
          </p:cNvSpPr>
          <p:nvPr>
            <p:ph type="title"/>
          </p:nvPr>
        </p:nvSpPr>
        <p:spPr>
          <a:xfrm>
            <a:off x="371825" y="238300"/>
            <a:ext cx="86634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The reason why we do not organize long-term internships for students is because</a:t>
            </a:r>
            <a:endParaRPr/>
          </a:p>
        </p:txBody>
      </p:sp>
      <p:sp>
        <p:nvSpPr>
          <p:cNvPr id="220" name="Google Shape;220;p2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21" name="Google Shape;221;p26"/>
          <p:cNvPicPr preferRelativeResize="0"/>
          <p:nvPr/>
        </p:nvPicPr>
        <p:blipFill>
          <a:blip r:embed="rId3">
            <a:alphaModFix/>
          </a:blip>
          <a:stretch>
            <a:fillRect/>
          </a:stretch>
        </p:blipFill>
        <p:spPr>
          <a:xfrm>
            <a:off x="1855100" y="1192900"/>
            <a:ext cx="5433800" cy="3260275"/>
          </a:xfrm>
          <a:prstGeom prst="rect">
            <a:avLst/>
          </a:prstGeom>
          <a:noFill/>
          <a:ln>
            <a:noFill/>
          </a:ln>
        </p:spPr>
      </p:pic>
      <p:sp>
        <p:nvSpPr>
          <p:cNvPr id="222" name="Google Shape;222;p26"/>
          <p:cNvSpPr txBox="1"/>
          <p:nvPr/>
        </p:nvSpPr>
        <p:spPr>
          <a:xfrm>
            <a:off x="570125" y="4518550"/>
            <a:ext cx="7505700" cy="2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a:latin typeface="Calibri"/>
                <a:ea typeface="Calibri"/>
                <a:cs typeface="Calibri"/>
                <a:sym typeface="Calibri"/>
              </a:rPr>
              <a:t>1- strongly disagree 2-somewhat disagree 3-have no opinion 4- somewhat agree 5- strongly agree</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7"/>
          <p:cNvSpPr txBox="1">
            <a:spLocks noGrp="1"/>
          </p:cNvSpPr>
          <p:nvPr>
            <p:ph type="title"/>
          </p:nvPr>
        </p:nvSpPr>
        <p:spPr>
          <a:xfrm>
            <a:off x="265050" y="312650"/>
            <a:ext cx="86139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2400"/>
              <a:t>Is there any other reason that you think is influential in term of lack of interest in long-term internships among schools?</a:t>
            </a:r>
            <a:endParaRPr/>
          </a:p>
          <a:p>
            <a:pPr marL="0" lvl="0" indent="0" algn="l" rtl="0">
              <a:spcBef>
                <a:spcPts val="0"/>
              </a:spcBef>
              <a:spcAft>
                <a:spcPts val="0"/>
              </a:spcAft>
              <a:buNone/>
            </a:pPr>
            <a:endParaRPr/>
          </a:p>
        </p:txBody>
      </p:sp>
      <p:sp>
        <p:nvSpPr>
          <p:cNvPr id="228" name="Google Shape;228;p27"/>
          <p:cNvSpPr txBox="1">
            <a:spLocks noGrp="1"/>
          </p:cNvSpPr>
          <p:nvPr>
            <p:ph type="body" idx="1"/>
          </p:nvPr>
        </p:nvSpPr>
        <p:spPr>
          <a:xfrm>
            <a:off x="819150" y="15941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Most of them strat their jobs directly after their final exams. They want to earn money  and get involved in the normal workplaces.</a:t>
            </a:r>
            <a:endParaRPr/>
          </a:p>
          <a:p>
            <a:pPr marL="0" lvl="0" indent="0" algn="l" rtl="0">
              <a:spcBef>
                <a:spcPts val="1600"/>
              </a:spcBef>
              <a:spcAft>
                <a:spcPts val="0"/>
              </a:spcAft>
              <a:buNone/>
            </a:pPr>
            <a:r>
              <a:rPr lang="pl"/>
              <a:t>the students love troubles affording their stay abroad and want to earn money</a:t>
            </a:r>
            <a:endParaRPr/>
          </a:p>
          <a:p>
            <a:pPr marL="0" lvl="0" indent="0" algn="l" rtl="0">
              <a:spcBef>
                <a:spcPts val="1600"/>
              </a:spcBef>
              <a:spcAft>
                <a:spcPts val="0"/>
              </a:spcAft>
              <a:buNone/>
            </a:pPr>
            <a:r>
              <a:rPr lang="pl"/>
              <a:t>Boss is not open, to much tasks</a:t>
            </a:r>
            <a:endParaRPr/>
          </a:p>
          <a:p>
            <a:pPr marL="0" lvl="0" indent="0" algn="l" rtl="0">
              <a:spcBef>
                <a:spcPts val="1600"/>
              </a:spcBef>
              <a:spcAft>
                <a:spcPts val="0"/>
              </a:spcAft>
              <a:buNone/>
            </a:pPr>
            <a:r>
              <a:rPr lang="pl"/>
              <a:t>We are planning to organize long internships</a:t>
            </a:r>
            <a:endParaRPr/>
          </a:p>
          <a:p>
            <a:pPr marL="0" lvl="0" indent="0" algn="l" rtl="0">
              <a:spcBef>
                <a:spcPts val="1600"/>
              </a:spcBef>
              <a:spcAft>
                <a:spcPts val="0"/>
              </a:spcAft>
              <a:buNone/>
            </a:pPr>
            <a:r>
              <a:rPr lang="pl"/>
              <a:t>Students want to earn money as soon as possible</a:t>
            </a:r>
            <a:endParaRPr/>
          </a:p>
          <a:p>
            <a:pPr marL="0" lvl="0" indent="0" algn="l" rtl="0">
              <a:spcBef>
                <a:spcPts val="1600"/>
              </a:spcBef>
              <a:spcAft>
                <a:spcPts val="0"/>
              </a:spcAft>
              <a:buNone/>
            </a:pPr>
            <a:r>
              <a:rPr lang="pl"/>
              <a:t>Students are working during their studies and after graduation they usually keep working in the same school where they did their long internship.</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title"/>
          </p:nvPr>
        </p:nvSpPr>
        <p:spPr>
          <a:xfrm>
            <a:off x="2752625" y="31267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STEP teachers</a:t>
            </a:r>
            <a:endParaRPr/>
          </a:p>
        </p:txBody>
      </p:sp>
      <p:sp>
        <p:nvSpPr>
          <p:cNvPr id="234" name="Google Shape;234;p28"/>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35" name="Google Shape;235;p28"/>
          <p:cNvPicPr preferRelativeResize="0"/>
          <p:nvPr/>
        </p:nvPicPr>
        <p:blipFill>
          <a:blip r:embed="rId3">
            <a:alphaModFix/>
          </a:blip>
          <a:stretch>
            <a:fillRect/>
          </a:stretch>
        </p:blipFill>
        <p:spPr>
          <a:xfrm>
            <a:off x="1656279" y="1032750"/>
            <a:ext cx="5831432" cy="3498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9"/>
          <p:cNvSpPr txBox="1">
            <a:spLocks noGrp="1"/>
          </p:cNvSpPr>
          <p:nvPr>
            <p:ph type="title"/>
          </p:nvPr>
        </p:nvSpPr>
        <p:spPr>
          <a:xfrm>
            <a:off x="483375" y="319925"/>
            <a:ext cx="84648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The reason why we do not organize long-term internships for students is because</a:t>
            </a:r>
            <a:endParaRPr/>
          </a:p>
        </p:txBody>
      </p:sp>
      <p:sp>
        <p:nvSpPr>
          <p:cNvPr id="241" name="Google Shape;241;p29"/>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42" name="Google Shape;242;p29"/>
          <p:cNvPicPr preferRelativeResize="0"/>
          <p:nvPr/>
        </p:nvPicPr>
        <p:blipFill>
          <a:blip r:embed="rId3">
            <a:alphaModFix/>
          </a:blip>
          <a:stretch>
            <a:fillRect/>
          </a:stretch>
        </p:blipFill>
        <p:spPr>
          <a:xfrm>
            <a:off x="1925325" y="1355175"/>
            <a:ext cx="5293350" cy="3176000"/>
          </a:xfrm>
          <a:prstGeom prst="rect">
            <a:avLst/>
          </a:prstGeom>
          <a:noFill/>
          <a:ln>
            <a:noFill/>
          </a:ln>
        </p:spPr>
      </p:pic>
      <p:sp>
        <p:nvSpPr>
          <p:cNvPr id="243" name="Google Shape;243;p29"/>
          <p:cNvSpPr txBox="1"/>
          <p:nvPr/>
        </p:nvSpPr>
        <p:spPr>
          <a:xfrm>
            <a:off x="819150" y="4531175"/>
            <a:ext cx="7505700" cy="19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a:latin typeface="Calibri"/>
                <a:ea typeface="Calibri"/>
                <a:cs typeface="Calibri"/>
                <a:sym typeface="Calibri"/>
              </a:rPr>
              <a:t>1- strongly disagree 2-somewhat disagree 3-have no opinion 4- somewhat agree 5- strongly agree</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0"/>
          <p:cNvSpPr txBox="1">
            <a:spLocks noGrp="1"/>
          </p:cNvSpPr>
          <p:nvPr>
            <p:ph type="title"/>
          </p:nvPr>
        </p:nvSpPr>
        <p:spPr>
          <a:xfrm>
            <a:off x="302250" y="225900"/>
            <a:ext cx="85395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Is there any other reason that you think is influential in term of lack of interest in long-term internships among schools?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49" name="Google Shape;249;p3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1500"/>
              <a:t>Lack of information about practical training abroad</a:t>
            </a:r>
            <a:endParaRPr sz="1500"/>
          </a:p>
          <a:p>
            <a:pPr marL="0" lvl="0" indent="0" algn="l" rtl="0">
              <a:spcBef>
                <a:spcPts val="1600"/>
              </a:spcBef>
              <a:spcAft>
                <a:spcPts val="0"/>
              </a:spcAft>
              <a:buNone/>
            </a:pPr>
            <a:r>
              <a:rPr lang="pl" sz="1500"/>
              <a:t>the lack of time for the teachers to organize this kind of programmes and the large amount of paperwork necessary to its management</a:t>
            </a:r>
            <a:endParaRPr sz="1500"/>
          </a:p>
          <a:p>
            <a:pPr marL="0" lvl="0" indent="0" algn="l" rtl="0">
              <a:spcBef>
                <a:spcPts val="1600"/>
              </a:spcBef>
              <a:spcAft>
                <a:spcPts val="0"/>
              </a:spcAft>
              <a:buNone/>
            </a:pPr>
            <a:r>
              <a:rPr lang="pl" sz="1500"/>
              <a:t>this kind of programmes are not known by the students who have finished their studies and aren't in the vocational school any more</a:t>
            </a:r>
            <a:endParaRPr sz="1500"/>
          </a:p>
          <a:p>
            <a:pPr marL="0" lvl="0" indent="0" algn="l" rtl="0">
              <a:spcBef>
                <a:spcPts val="1600"/>
              </a:spcBef>
              <a:spcAft>
                <a:spcPts val="0"/>
              </a:spcAft>
              <a:buNone/>
            </a:pPr>
            <a:r>
              <a:rPr lang="pl" sz="1500"/>
              <a:t>I think it is for financial matters: accommodation, subsistence, local transport…</a:t>
            </a:r>
            <a:endParaRPr sz="1500"/>
          </a:p>
          <a:p>
            <a:pPr marL="0" lvl="0" indent="0" algn="l" rtl="0">
              <a:spcBef>
                <a:spcPts val="160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1"/>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l"/>
              <a:t>STUDENTS</a:t>
            </a:r>
            <a:endParaRPr/>
          </a:p>
        </p:txBody>
      </p:sp>
      <p:sp>
        <p:nvSpPr>
          <p:cNvPr id="255" name="Google Shape;255;p31"/>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l"/>
              <a:t>TEACHERS</a:t>
            </a:r>
            <a:endParaRPr/>
          </a:p>
        </p:txBody>
      </p:sp>
      <p:sp>
        <p:nvSpPr>
          <p:cNvPr id="135" name="Google Shape;135;p14"/>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32"/>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62" name="Google Shape;262;p32"/>
          <p:cNvPicPr preferRelativeResize="0"/>
          <p:nvPr/>
        </p:nvPicPr>
        <p:blipFill>
          <a:blip r:embed="rId3">
            <a:alphaModFix/>
          </a:blip>
          <a:stretch>
            <a:fillRect/>
          </a:stretch>
        </p:blipFill>
        <p:spPr>
          <a:xfrm>
            <a:off x="1200150" y="533400"/>
            <a:ext cx="6743700" cy="4076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33"/>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69" name="Google Shape;269;p33"/>
          <p:cNvPicPr preferRelativeResize="0"/>
          <p:nvPr/>
        </p:nvPicPr>
        <p:blipFill>
          <a:blip r:embed="rId3">
            <a:alphaModFix/>
          </a:blip>
          <a:stretch>
            <a:fillRect/>
          </a:stretch>
        </p:blipFill>
        <p:spPr>
          <a:xfrm>
            <a:off x="1475667" y="717813"/>
            <a:ext cx="6192675" cy="37078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3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76" name="Google Shape;276;p34"/>
          <p:cNvPicPr preferRelativeResize="0"/>
          <p:nvPr/>
        </p:nvPicPr>
        <p:blipFill>
          <a:blip r:embed="rId3">
            <a:alphaModFix/>
          </a:blip>
          <a:stretch>
            <a:fillRect/>
          </a:stretch>
        </p:blipFill>
        <p:spPr>
          <a:xfrm>
            <a:off x="1225113" y="644600"/>
            <a:ext cx="6693776" cy="38543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3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83" name="Google Shape;283;p35"/>
          <p:cNvPicPr preferRelativeResize="0"/>
          <p:nvPr/>
        </p:nvPicPr>
        <p:blipFill>
          <a:blip r:embed="rId3">
            <a:alphaModFix/>
          </a:blip>
          <a:stretch>
            <a:fillRect/>
          </a:stretch>
        </p:blipFill>
        <p:spPr>
          <a:xfrm>
            <a:off x="1700303" y="852313"/>
            <a:ext cx="5743400" cy="34388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3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90" name="Google Shape;290;p36"/>
          <p:cNvPicPr preferRelativeResize="0"/>
          <p:nvPr/>
        </p:nvPicPr>
        <p:blipFill>
          <a:blip r:embed="rId3">
            <a:alphaModFix/>
          </a:blip>
          <a:stretch>
            <a:fillRect/>
          </a:stretch>
        </p:blipFill>
        <p:spPr>
          <a:xfrm>
            <a:off x="944500" y="598300"/>
            <a:ext cx="7255000" cy="39469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37"/>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97" name="Google Shape;297;p37"/>
          <p:cNvPicPr preferRelativeResize="0"/>
          <p:nvPr/>
        </p:nvPicPr>
        <p:blipFill>
          <a:blip r:embed="rId3">
            <a:alphaModFix/>
          </a:blip>
          <a:stretch>
            <a:fillRect/>
          </a:stretch>
        </p:blipFill>
        <p:spPr>
          <a:xfrm>
            <a:off x="1544037" y="758750"/>
            <a:ext cx="6055922" cy="3626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8"/>
          <p:cNvSpPr txBox="1">
            <a:spLocks noGrp="1"/>
          </p:cNvSpPr>
          <p:nvPr>
            <p:ph type="title"/>
          </p:nvPr>
        </p:nvSpPr>
        <p:spPr>
          <a:xfrm>
            <a:off x="285050" y="300250"/>
            <a:ext cx="87501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If you consider going abroad for professional reasons (internship), where would you like to go?</a:t>
            </a:r>
            <a:endParaRPr/>
          </a:p>
        </p:txBody>
      </p:sp>
      <p:sp>
        <p:nvSpPr>
          <p:cNvPr id="303" name="Google Shape;303;p38"/>
          <p:cNvSpPr txBox="1">
            <a:spLocks noGrp="1"/>
          </p:cNvSpPr>
          <p:nvPr>
            <p:ph type="body" idx="1"/>
          </p:nvPr>
        </p:nvSpPr>
        <p:spPr>
          <a:xfrm>
            <a:off x="422550" y="1470175"/>
            <a:ext cx="4522500" cy="3110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pl" sz="2800"/>
              <a:t>The most popular answers:</a:t>
            </a:r>
            <a:br>
              <a:rPr lang="pl" sz="2800"/>
            </a:br>
            <a:r>
              <a:rPr lang="pl" sz="2800"/>
              <a:t>-England</a:t>
            </a:r>
            <a:br>
              <a:rPr lang="pl" sz="2800"/>
            </a:br>
            <a:r>
              <a:rPr lang="pl" sz="2800"/>
              <a:t>-Germany</a:t>
            </a:r>
            <a:br>
              <a:rPr lang="pl" sz="2800"/>
            </a:br>
            <a:r>
              <a:rPr lang="pl" sz="2800"/>
              <a:t>-Switzerland</a:t>
            </a:r>
            <a:br>
              <a:rPr lang="pl" sz="2800"/>
            </a:br>
            <a:r>
              <a:rPr lang="pl" sz="2800"/>
              <a:t>-Netherlands</a:t>
            </a:r>
            <a:br>
              <a:rPr lang="pl" sz="2800"/>
            </a:br>
            <a:r>
              <a:rPr lang="pl" sz="2800"/>
              <a:t>-Spain</a:t>
            </a:r>
            <a:br>
              <a:rPr lang="pl" sz="2800"/>
            </a:br>
            <a:endParaRPr sz="2800"/>
          </a:p>
        </p:txBody>
      </p:sp>
      <p:sp>
        <p:nvSpPr>
          <p:cNvPr id="304" name="Google Shape;304;p38"/>
          <p:cNvSpPr txBox="1"/>
          <p:nvPr/>
        </p:nvSpPr>
        <p:spPr>
          <a:xfrm>
            <a:off x="5230250" y="1485775"/>
            <a:ext cx="3457800" cy="2416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pl" sz="2800">
                <a:solidFill>
                  <a:schemeClr val="dk2"/>
                </a:solidFill>
                <a:latin typeface="Calibri"/>
                <a:ea typeface="Calibri"/>
                <a:cs typeface="Calibri"/>
                <a:sym typeface="Calibri"/>
              </a:rPr>
              <a:t>-Island</a:t>
            </a:r>
            <a:br>
              <a:rPr lang="pl" sz="2800">
                <a:solidFill>
                  <a:schemeClr val="dk2"/>
                </a:solidFill>
                <a:latin typeface="Calibri"/>
                <a:ea typeface="Calibri"/>
                <a:cs typeface="Calibri"/>
                <a:sym typeface="Calibri"/>
              </a:rPr>
            </a:br>
            <a:r>
              <a:rPr lang="pl" sz="2800">
                <a:solidFill>
                  <a:schemeClr val="dk2"/>
                </a:solidFill>
                <a:latin typeface="Calibri"/>
                <a:ea typeface="Calibri"/>
                <a:cs typeface="Calibri"/>
                <a:sym typeface="Calibri"/>
              </a:rPr>
              <a:t>-USA</a:t>
            </a:r>
            <a:br>
              <a:rPr lang="pl" sz="2800">
                <a:solidFill>
                  <a:schemeClr val="dk2"/>
                </a:solidFill>
                <a:latin typeface="Calibri"/>
                <a:ea typeface="Calibri"/>
                <a:cs typeface="Calibri"/>
                <a:sym typeface="Calibri"/>
              </a:rPr>
            </a:br>
            <a:r>
              <a:rPr lang="pl" sz="2800">
                <a:solidFill>
                  <a:schemeClr val="dk2"/>
                </a:solidFill>
                <a:latin typeface="Calibri"/>
                <a:ea typeface="Calibri"/>
                <a:cs typeface="Calibri"/>
                <a:sym typeface="Calibri"/>
              </a:rPr>
              <a:t>-Australia</a:t>
            </a:r>
            <a:br>
              <a:rPr lang="pl" sz="2800">
                <a:solidFill>
                  <a:schemeClr val="dk2"/>
                </a:solidFill>
                <a:latin typeface="Calibri"/>
                <a:ea typeface="Calibri"/>
                <a:cs typeface="Calibri"/>
                <a:sym typeface="Calibri"/>
              </a:rPr>
            </a:br>
            <a:r>
              <a:rPr lang="pl" sz="2800">
                <a:solidFill>
                  <a:schemeClr val="dk2"/>
                </a:solidFill>
                <a:latin typeface="Calibri"/>
                <a:ea typeface="Calibri"/>
                <a:cs typeface="Calibri"/>
                <a:sym typeface="Calibri"/>
              </a:rPr>
              <a:t>-France</a:t>
            </a:r>
            <a:br>
              <a:rPr lang="pl" sz="2800">
                <a:solidFill>
                  <a:schemeClr val="dk2"/>
                </a:solidFill>
                <a:latin typeface="Calibri"/>
                <a:ea typeface="Calibri"/>
                <a:cs typeface="Calibri"/>
                <a:sym typeface="Calibri"/>
              </a:rPr>
            </a:br>
            <a:r>
              <a:rPr lang="pl" sz="2800">
                <a:solidFill>
                  <a:schemeClr val="dk2"/>
                </a:solidFill>
                <a:latin typeface="Calibri"/>
                <a:ea typeface="Calibri"/>
                <a:cs typeface="Calibri"/>
                <a:sym typeface="Calibri"/>
              </a:rPr>
              <a:t>-Italy</a:t>
            </a:r>
            <a:br>
              <a:rPr lang="pl" sz="2800">
                <a:solidFill>
                  <a:schemeClr val="dk2"/>
                </a:solidFill>
                <a:latin typeface="Calibri"/>
                <a:ea typeface="Calibri"/>
                <a:cs typeface="Calibri"/>
                <a:sym typeface="Calibri"/>
              </a:rPr>
            </a:br>
            <a:r>
              <a:rPr lang="pl" sz="2800">
                <a:solidFill>
                  <a:schemeClr val="dk2"/>
                </a:solidFill>
                <a:latin typeface="Calibri"/>
                <a:ea typeface="Calibri"/>
                <a:cs typeface="Calibri"/>
                <a:sym typeface="Calibri"/>
              </a:rPr>
              <a:t>-Japan</a:t>
            </a:r>
            <a:endParaRPr sz="2800">
              <a:solidFill>
                <a:schemeClr val="dk2"/>
              </a:solidFill>
              <a:latin typeface="Calibri"/>
              <a:ea typeface="Calibri"/>
              <a:cs typeface="Calibri"/>
              <a:sym typeface="Calibri"/>
            </a:endParaRPr>
          </a:p>
          <a:p>
            <a:pPr marL="0" lvl="0" indent="0" algn="l" rtl="0">
              <a:spcBef>
                <a:spcPts val="1600"/>
              </a:spcBef>
              <a:spcAft>
                <a:spcPts val="0"/>
              </a:spcAft>
              <a:buNone/>
            </a:pPr>
            <a:endParaRPr>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39"/>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311" name="Google Shape;311;p39"/>
          <p:cNvPicPr preferRelativeResize="0"/>
          <p:nvPr/>
        </p:nvPicPr>
        <p:blipFill>
          <a:blip r:embed="rId3">
            <a:alphaModFix/>
          </a:blip>
          <a:stretch>
            <a:fillRect/>
          </a:stretch>
        </p:blipFill>
        <p:spPr>
          <a:xfrm>
            <a:off x="1328125" y="529102"/>
            <a:ext cx="6487750" cy="40853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4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318" name="Google Shape;318;p40"/>
          <p:cNvPicPr preferRelativeResize="0"/>
          <p:nvPr/>
        </p:nvPicPr>
        <p:blipFill>
          <a:blip r:embed="rId3">
            <a:alphaModFix/>
          </a:blip>
          <a:stretch>
            <a:fillRect/>
          </a:stretch>
        </p:blipFill>
        <p:spPr>
          <a:xfrm>
            <a:off x="1506729" y="736413"/>
            <a:ext cx="6130549" cy="36706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1"/>
          <p:cNvSpPr txBox="1">
            <a:spLocks noGrp="1"/>
          </p:cNvSpPr>
          <p:nvPr>
            <p:ph type="title"/>
          </p:nvPr>
        </p:nvSpPr>
        <p:spPr>
          <a:xfrm>
            <a:off x="210700" y="176325"/>
            <a:ext cx="86013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If you chose to go abroad for 4 weeks maximum, what keeps you from going for a longer time? You can choose more than one option.</a:t>
            </a:r>
            <a:endParaRPr/>
          </a:p>
        </p:txBody>
      </p:sp>
      <p:sp>
        <p:nvSpPr>
          <p:cNvPr id="324" name="Google Shape;324;p41"/>
          <p:cNvSpPr txBox="1">
            <a:spLocks noGrp="1"/>
          </p:cNvSpPr>
          <p:nvPr>
            <p:ph type="body" idx="1"/>
          </p:nvPr>
        </p:nvSpPr>
        <p:spPr>
          <a:xfrm>
            <a:off x="819150" y="184197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2500"/>
              <a:t>Answers in the order from most common to rarest : </a:t>
            </a:r>
            <a:br>
              <a:rPr lang="pl" sz="2500"/>
            </a:br>
            <a:r>
              <a:rPr lang="pl" sz="2500"/>
              <a:t>-Family </a:t>
            </a:r>
            <a:br>
              <a:rPr lang="pl" sz="2500"/>
            </a:br>
            <a:r>
              <a:rPr lang="pl" sz="2500"/>
              <a:t>-Financial issues</a:t>
            </a:r>
            <a:br>
              <a:rPr lang="pl" sz="2500"/>
            </a:br>
            <a:r>
              <a:rPr lang="pl" sz="2500"/>
              <a:t>-Language skills</a:t>
            </a:r>
            <a:br>
              <a:rPr lang="pl" sz="2500"/>
            </a:br>
            <a:r>
              <a:rPr lang="pl" sz="2500"/>
              <a:t>-Friends</a:t>
            </a:r>
            <a:br>
              <a:rPr lang="pl" sz="2500"/>
            </a:br>
            <a:r>
              <a:rPr lang="pl" sz="2500"/>
              <a:t>-Professional skills</a:t>
            </a:r>
            <a:endParaRPr sz="2500"/>
          </a:p>
          <a:p>
            <a:pPr marL="0" lvl="0" indent="0" algn="l" rtl="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title"/>
          </p:nvPr>
        </p:nvSpPr>
        <p:spPr>
          <a:xfrm>
            <a:off x="2814575" y="64727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3600"/>
              <a:t>DP teachers</a:t>
            </a:r>
            <a:endParaRPr sz="3600"/>
          </a:p>
        </p:txBody>
      </p:sp>
      <p:pic>
        <p:nvPicPr>
          <p:cNvPr id="141" name="Google Shape;141;p15"/>
          <p:cNvPicPr preferRelativeResize="0"/>
          <p:nvPr/>
        </p:nvPicPr>
        <p:blipFill>
          <a:blip r:embed="rId3">
            <a:alphaModFix/>
          </a:blip>
          <a:stretch>
            <a:fillRect/>
          </a:stretch>
        </p:blipFill>
        <p:spPr>
          <a:xfrm>
            <a:off x="2286000" y="1695525"/>
            <a:ext cx="4572000" cy="2743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2"/>
          <p:cNvSpPr txBox="1">
            <a:spLocks noGrp="1"/>
          </p:cNvSpPr>
          <p:nvPr>
            <p:ph type="title"/>
          </p:nvPr>
        </p:nvSpPr>
        <p:spPr>
          <a:xfrm>
            <a:off x="819150" y="52335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You decided to go for a longer time abroad. What are your questions or fears? (language skills)</a:t>
            </a:r>
            <a:endParaRPr/>
          </a:p>
        </p:txBody>
      </p:sp>
      <p:sp>
        <p:nvSpPr>
          <p:cNvPr id="330" name="Google Shape;330;p42"/>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2500"/>
              <a:t>Answers in the order from most common to rarest : </a:t>
            </a:r>
            <a:br>
              <a:rPr lang="pl" sz="2500"/>
            </a:br>
            <a:r>
              <a:rPr lang="pl" sz="2500"/>
              <a:t>-I only want to go if there is a language course</a:t>
            </a:r>
            <a:br>
              <a:rPr lang="pl" sz="2500"/>
            </a:br>
            <a:r>
              <a:rPr lang="pl" sz="2500"/>
              <a:t>-I only want to go to a country, when I already know the language</a:t>
            </a:r>
            <a:br>
              <a:rPr lang="pl" sz="2500"/>
            </a:br>
            <a:r>
              <a:rPr lang="pl" sz="2500"/>
              <a:t>-I only know my mother tongue</a:t>
            </a:r>
            <a:endParaRPr sz="2500"/>
          </a:p>
          <a:p>
            <a:pPr marL="0" lvl="0" indent="0" algn="l" rtl="0">
              <a:spcBef>
                <a:spcPts val="1600"/>
              </a:spcBef>
              <a:spcAft>
                <a:spcPts val="1600"/>
              </a:spcAft>
              <a:buNone/>
            </a:pPr>
            <a:endParaRPr sz="25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3"/>
          <p:cNvSpPr txBox="1">
            <a:spLocks noGrp="1"/>
          </p:cNvSpPr>
          <p:nvPr>
            <p:ph type="title"/>
          </p:nvPr>
        </p:nvSpPr>
        <p:spPr>
          <a:xfrm>
            <a:off x="930700" y="32505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You decided to go for a longer time abroad. What are your questions or fears? (professional skills)</a:t>
            </a:r>
            <a:endParaRPr/>
          </a:p>
        </p:txBody>
      </p:sp>
      <p:sp>
        <p:nvSpPr>
          <p:cNvPr id="336" name="Google Shape;336;p43"/>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2500">
                <a:solidFill>
                  <a:srgbClr val="000000"/>
                </a:solidFill>
              </a:rPr>
              <a:t>Answers in the order from most common to rarest :</a:t>
            </a:r>
            <a:br>
              <a:rPr lang="pl" sz="2500">
                <a:solidFill>
                  <a:srgbClr val="000000"/>
                </a:solidFill>
              </a:rPr>
            </a:br>
            <a:r>
              <a:rPr lang="pl" sz="2500">
                <a:solidFill>
                  <a:srgbClr val="000000"/>
                </a:solidFill>
              </a:rPr>
              <a:t>-</a:t>
            </a:r>
            <a:r>
              <a:rPr lang="pl" sz="2500">
                <a:solidFill>
                  <a:srgbClr val="000000"/>
                </a:solidFill>
                <a:highlight>
                  <a:srgbClr val="FFFFFF"/>
                </a:highlight>
              </a:rPr>
              <a:t>I am afraid work will be too difficult -I won't manage it</a:t>
            </a:r>
            <a:br>
              <a:rPr lang="pl" sz="2500">
                <a:solidFill>
                  <a:srgbClr val="000000"/>
                </a:solidFill>
                <a:highlight>
                  <a:srgbClr val="FFFFFF"/>
                </a:highlight>
              </a:rPr>
            </a:br>
            <a:r>
              <a:rPr lang="pl" sz="2500">
                <a:solidFill>
                  <a:srgbClr val="000000"/>
                </a:solidFill>
                <a:highlight>
                  <a:srgbClr val="FFFFFF"/>
                </a:highlight>
              </a:rPr>
              <a:t>-I think I am too experienced - I am afraid I won't learn anything new</a:t>
            </a:r>
            <a:br>
              <a:rPr lang="pl" sz="2500">
                <a:solidFill>
                  <a:srgbClr val="000000"/>
                </a:solidFill>
                <a:highlight>
                  <a:srgbClr val="FFFFFF"/>
                </a:highlight>
              </a:rPr>
            </a:br>
            <a:r>
              <a:rPr lang="pl" sz="2500">
                <a:solidFill>
                  <a:srgbClr val="000000"/>
                </a:solidFill>
                <a:highlight>
                  <a:srgbClr val="FFFFFF"/>
                </a:highlight>
              </a:rPr>
              <a:t>-I never worked before - I am afraid I can't do it</a:t>
            </a:r>
            <a:endParaRPr sz="2500">
              <a:solidFill>
                <a:srgbClr val="000000"/>
              </a:solidFill>
              <a:highlight>
                <a:srgbClr val="FFFFFF"/>
              </a:highlight>
            </a:endParaRPr>
          </a:p>
          <a:p>
            <a:pPr marL="0" lvl="0" indent="0" algn="l" rtl="0">
              <a:spcBef>
                <a:spcPts val="1600"/>
              </a:spcBef>
              <a:spcAft>
                <a:spcPts val="0"/>
              </a:spcAft>
              <a:buNone/>
            </a:pPr>
            <a:endParaRPr sz="1000">
              <a:solidFill>
                <a:srgbClr val="777777"/>
              </a:solidFill>
              <a:highlight>
                <a:srgbClr val="FFFFFF"/>
              </a:highlight>
              <a:latin typeface="Roboto"/>
              <a:ea typeface="Roboto"/>
              <a:cs typeface="Roboto"/>
              <a:sym typeface="Roboto"/>
            </a:endParaRPr>
          </a:p>
          <a:p>
            <a:pPr marL="0" lvl="0" indent="0" algn="l" rtl="0">
              <a:spcBef>
                <a:spcPts val="1600"/>
              </a:spcBef>
              <a:spcAft>
                <a:spcPts val="1600"/>
              </a:spcAft>
              <a:buNone/>
            </a:pPr>
            <a:endParaRPr sz="25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4"/>
          <p:cNvSpPr txBox="1">
            <a:spLocks noGrp="1"/>
          </p:cNvSpPr>
          <p:nvPr>
            <p:ph type="title"/>
          </p:nvPr>
        </p:nvSpPr>
        <p:spPr>
          <a:xfrm>
            <a:off x="235475" y="287875"/>
            <a:ext cx="86511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You decided to go for a longer time abroad. What are your questions or fears? (structural obstacles)</a:t>
            </a:r>
            <a:endParaRPr/>
          </a:p>
          <a:p>
            <a:pPr marL="0" lvl="0" indent="0" algn="l" rtl="0">
              <a:spcBef>
                <a:spcPts val="0"/>
              </a:spcBef>
              <a:spcAft>
                <a:spcPts val="0"/>
              </a:spcAft>
              <a:buNone/>
            </a:pPr>
            <a:endParaRPr/>
          </a:p>
        </p:txBody>
      </p:sp>
      <p:sp>
        <p:nvSpPr>
          <p:cNvPr id="342" name="Google Shape;342;p44"/>
          <p:cNvSpPr txBox="1">
            <a:spLocks noGrp="1"/>
          </p:cNvSpPr>
          <p:nvPr>
            <p:ph type="body" idx="1"/>
          </p:nvPr>
        </p:nvSpPr>
        <p:spPr>
          <a:xfrm>
            <a:off x="808175" y="1618900"/>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2000"/>
              <a:t>-Accommodation</a:t>
            </a:r>
            <a:br>
              <a:rPr lang="pl" sz="2000"/>
            </a:br>
            <a:r>
              <a:rPr lang="pl" sz="2000"/>
              <a:t>-What if job doesn't fit with my study</a:t>
            </a:r>
            <a:br>
              <a:rPr lang="pl" sz="2000"/>
            </a:br>
            <a:r>
              <a:rPr lang="pl" sz="2000"/>
              <a:t>-I think i don't feel well at work</a:t>
            </a:r>
            <a:br>
              <a:rPr lang="pl" sz="2000"/>
            </a:br>
            <a:r>
              <a:rPr lang="pl" sz="2000"/>
              <a:t>-I will lost a contact with my friends</a:t>
            </a:r>
            <a:br>
              <a:rPr lang="pl" sz="2000"/>
            </a:br>
            <a:r>
              <a:rPr lang="pl" sz="2000"/>
              <a:t>-fear of being alone abroad</a:t>
            </a:r>
            <a:br>
              <a:rPr lang="pl" sz="2000"/>
            </a:br>
            <a:r>
              <a:rPr lang="pl" sz="2000"/>
              <a:t>-My boss wouldn´t allow me, I could lose my job. And I will have difficulties to pay my apartment every month</a:t>
            </a:r>
            <a:br>
              <a:rPr lang="pl" sz="2000"/>
            </a:br>
            <a:r>
              <a:rPr lang="pl" sz="2000"/>
              <a:t>-not enough financial support</a:t>
            </a:r>
            <a:br>
              <a:rPr lang="pl"/>
            </a:b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5"/>
          <p:cNvSpPr txBox="1">
            <a:spLocks noGrp="1"/>
          </p:cNvSpPr>
          <p:nvPr>
            <p:ph type="title"/>
          </p:nvPr>
        </p:nvSpPr>
        <p:spPr>
          <a:xfrm>
            <a:off x="819150" y="27547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Do you have any suggestions to improve young people's interest in medium or long-term European mobility?</a:t>
            </a:r>
            <a:endParaRPr/>
          </a:p>
        </p:txBody>
      </p:sp>
      <p:sp>
        <p:nvSpPr>
          <p:cNvPr id="348" name="Google Shape;348;p45"/>
          <p:cNvSpPr txBox="1">
            <a:spLocks noGrp="1"/>
          </p:cNvSpPr>
          <p:nvPr>
            <p:ph type="body" idx="1"/>
          </p:nvPr>
        </p:nvSpPr>
        <p:spPr>
          <a:xfrm>
            <a:off x="819150" y="1775850"/>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pl" sz="1500"/>
              <a:t>-Trying to reduce to the maximum the financial contribution from the participants. Nowadays, the families have more and more economic difficulties which would not break them to help their children financially in order to allow them to have this kind of experience.</a:t>
            </a:r>
            <a:br>
              <a:rPr lang="pl" sz="1500"/>
            </a:br>
            <a:r>
              <a:rPr lang="pl" sz="1500"/>
              <a:t>-Explain the young people that there is another world beside their own one. That it is really important to be confronted to it, to discover other realities to open their mind. </a:t>
            </a:r>
            <a:br>
              <a:rPr lang="pl" sz="1500"/>
            </a:br>
            <a:r>
              <a:rPr lang="pl" sz="1500"/>
              <a:t>-Giving more importance to learning foreign languages and cultures.</a:t>
            </a:r>
            <a:br>
              <a:rPr lang="pl" sz="1500"/>
            </a:br>
            <a:r>
              <a:rPr lang="pl" sz="1500"/>
              <a:t>-Motivate the schools to talk more about the mobility projects and organize more mobility projects to students.</a:t>
            </a:r>
            <a:br>
              <a:rPr lang="pl" sz="1500"/>
            </a:br>
            <a:r>
              <a:rPr lang="pl" sz="1500"/>
              <a:t>-Being careful to send people to countries who also speak well English not only their native language. </a:t>
            </a:r>
            <a:br>
              <a:rPr lang="pl" sz="1500"/>
            </a:br>
            <a:r>
              <a:rPr lang="pl" sz="1500"/>
              <a:t>-to propose a free program, or with a big financial support</a:t>
            </a:r>
            <a:endParaRPr sz="15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6"/>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l"/>
              <a:t>Thank you for your attention</a:t>
            </a:r>
            <a:endParaRPr/>
          </a:p>
        </p:txBody>
      </p:sp>
      <p:sp>
        <p:nvSpPr>
          <p:cNvPr id="354" name="Google Shape;354;p46"/>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title"/>
          </p:nvPr>
        </p:nvSpPr>
        <p:spPr>
          <a:xfrm>
            <a:off x="520550" y="247450"/>
            <a:ext cx="867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The reason why we do not organize long-term internships for students is because...</a:t>
            </a:r>
            <a:endParaRPr/>
          </a:p>
        </p:txBody>
      </p:sp>
      <p:sp>
        <p:nvSpPr>
          <p:cNvPr id="147" name="Google Shape;147;p1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8" name="Google Shape;148;p16"/>
          <p:cNvPicPr preferRelativeResize="0"/>
          <p:nvPr/>
        </p:nvPicPr>
        <p:blipFill>
          <a:blip r:embed="rId3">
            <a:alphaModFix/>
          </a:blip>
          <a:stretch>
            <a:fillRect/>
          </a:stretch>
        </p:blipFill>
        <p:spPr>
          <a:xfrm>
            <a:off x="1593074" y="1341375"/>
            <a:ext cx="5501000" cy="3300600"/>
          </a:xfrm>
          <a:prstGeom prst="rect">
            <a:avLst/>
          </a:prstGeom>
          <a:noFill/>
          <a:ln>
            <a:noFill/>
          </a:ln>
        </p:spPr>
      </p:pic>
      <p:sp>
        <p:nvSpPr>
          <p:cNvPr id="149" name="Google Shape;149;p16"/>
          <p:cNvSpPr txBox="1"/>
          <p:nvPr/>
        </p:nvSpPr>
        <p:spPr>
          <a:xfrm>
            <a:off x="675025" y="4438725"/>
            <a:ext cx="7337100" cy="26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a:latin typeface="Calibri"/>
                <a:ea typeface="Calibri"/>
                <a:cs typeface="Calibri"/>
                <a:sym typeface="Calibri"/>
              </a:rPr>
              <a:t>1- strongly disagree 2-somewhat disagree 3-have no opinion 4- somewhat agree 5- strongly agree</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7"/>
          <p:cNvSpPr txBox="1">
            <a:spLocks noGrp="1"/>
          </p:cNvSpPr>
          <p:nvPr>
            <p:ph type="title"/>
          </p:nvPr>
        </p:nvSpPr>
        <p:spPr>
          <a:xfrm>
            <a:off x="396600" y="424200"/>
            <a:ext cx="8403300" cy="141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2400"/>
              <a:t>Is there any other reason that you think is influential in term of lack of interest in long-term internships among schools?</a:t>
            </a:r>
            <a:endParaRPr sz="2400"/>
          </a:p>
        </p:txBody>
      </p:sp>
      <p:sp>
        <p:nvSpPr>
          <p:cNvPr id="155" name="Google Shape;155;p17"/>
          <p:cNvSpPr txBox="1">
            <a:spLocks noGrp="1"/>
          </p:cNvSpPr>
          <p:nvPr>
            <p:ph type="body" idx="1"/>
          </p:nvPr>
        </p:nvSpPr>
        <p:spPr>
          <a:xfrm>
            <a:off x="508150" y="1388125"/>
            <a:ext cx="7816800" cy="305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Answers :</a:t>
            </a:r>
            <a:endParaRPr/>
          </a:p>
          <a:p>
            <a:pPr marL="0" lvl="0" indent="0" algn="l" rtl="0">
              <a:spcBef>
                <a:spcPts val="1600"/>
              </a:spcBef>
              <a:spcAft>
                <a:spcPts val="0"/>
              </a:spcAft>
              <a:buNone/>
            </a:pPr>
            <a:r>
              <a:rPr lang="pl"/>
              <a:t>-Education is only a few years.They need the training in school.</a:t>
            </a:r>
            <a:endParaRPr/>
          </a:p>
          <a:p>
            <a:pPr marL="0" lvl="0" indent="0" algn="l" rtl="0">
              <a:spcBef>
                <a:spcPts val="1600"/>
              </a:spcBef>
              <a:spcAft>
                <a:spcPts val="0"/>
              </a:spcAft>
              <a:buNone/>
            </a:pPr>
            <a:r>
              <a:rPr lang="pl"/>
              <a:t>-Schools do not get paid for students that already graduated. If they send them abroad after they finish their studies it will cost the school time and formation and they will not receive any funding from the student or the government. In short it costs them a lot of time and money.</a:t>
            </a:r>
            <a:endParaRPr/>
          </a:p>
          <a:p>
            <a:pPr marL="0" lvl="0" indent="0" algn="l" rtl="0">
              <a:spcBef>
                <a:spcPts val="1600"/>
              </a:spcBef>
              <a:spcAft>
                <a:spcPts val="0"/>
              </a:spcAft>
              <a:buNone/>
            </a:pPr>
            <a:r>
              <a:rPr lang="pl"/>
              <a:t>-Financial reasons.</a:t>
            </a:r>
            <a:endParaRPr/>
          </a:p>
          <a:p>
            <a:pPr marL="0" lvl="0" indent="0" algn="l" rtl="0">
              <a:spcBef>
                <a:spcPts val="1600"/>
              </a:spcBef>
              <a:spcAft>
                <a:spcPts val="0"/>
              </a:spcAft>
              <a:buNone/>
            </a:pPr>
            <a:r>
              <a:rPr lang="pl"/>
              <a:t>-No, I don't think so</a:t>
            </a:r>
            <a:endParaRPr/>
          </a:p>
          <a:p>
            <a:pPr marL="0" lvl="0" indent="0" algn="l" rtl="0">
              <a:spcBef>
                <a:spcPts val="1600"/>
              </a:spcBef>
              <a:spcAft>
                <a:spcPts val="1600"/>
              </a:spcAft>
              <a:buNone/>
            </a:pPr>
            <a:r>
              <a:rPr lang="pl"/>
              <a:t>-No, wait yes financial reasons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8"/>
          <p:cNvSpPr txBox="1">
            <a:spLocks noGrp="1"/>
          </p:cNvSpPr>
          <p:nvPr>
            <p:ph type="title"/>
          </p:nvPr>
        </p:nvSpPr>
        <p:spPr>
          <a:xfrm>
            <a:off x="2492325" y="57292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3600"/>
              <a:t>SEMPER teachers</a:t>
            </a:r>
            <a:endParaRPr sz="3600"/>
          </a:p>
        </p:txBody>
      </p:sp>
      <p:sp>
        <p:nvSpPr>
          <p:cNvPr id="161" name="Google Shape;161;p18"/>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2" name="Google Shape;162;p18"/>
          <p:cNvPicPr preferRelativeResize="0"/>
          <p:nvPr/>
        </p:nvPicPr>
        <p:blipFill>
          <a:blip r:embed="rId3">
            <a:alphaModFix/>
          </a:blip>
          <a:stretch>
            <a:fillRect/>
          </a:stretch>
        </p:blipFill>
        <p:spPr>
          <a:xfrm>
            <a:off x="1843412" y="1277050"/>
            <a:ext cx="5457175" cy="3274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9"/>
          <p:cNvSpPr txBox="1">
            <a:spLocks noGrp="1"/>
          </p:cNvSpPr>
          <p:nvPr>
            <p:ph type="title"/>
          </p:nvPr>
        </p:nvSpPr>
        <p:spPr>
          <a:xfrm>
            <a:off x="392463" y="263100"/>
            <a:ext cx="86262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The reason why we do not organize long-term internships for students is because</a:t>
            </a:r>
            <a:endParaRPr/>
          </a:p>
          <a:p>
            <a:pPr marL="0" lvl="0" indent="0" algn="l" rtl="0">
              <a:spcBef>
                <a:spcPts val="0"/>
              </a:spcBef>
              <a:spcAft>
                <a:spcPts val="0"/>
              </a:spcAft>
              <a:buNone/>
            </a:pPr>
            <a:endParaRPr/>
          </a:p>
        </p:txBody>
      </p:sp>
      <p:sp>
        <p:nvSpPr>
          <p:cNvPr id="168" name="Google Shape;168;p19"/>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9" name="Google Shape;169;p19"/>
          <p:cNvPicPr preferRelativeResize="0"/>
          <p:nvPr/>
        </p:nvPicPr>
        <p:blipFill>
          <a:blip r:embed="rId3">
            <a:alphaModFix/>
          </a:blip>
          <a:stretch>
            <a:fillRect/>
          </a:stretch>
        </p:blipFill>
        <p:spPr>
          <a:xfrm>
            <a:off x="1827253" y="1291225"/>
            <a:ext cx="5368334" cy="3221025"/>
          </a:xfrm>
          <a:prstGeom prst="rect">
            <a:avLst/>
          </a:prstGeom>
          <a:noFill/>
          <a:ln>
            <a:noFill/>
          </a:ln>
        </p:spPr>
      </p:pic>
      <p:sp>
        <p:nvSpPr>
          <p:cNvPr id="170" name="Google Shape;170;p19"/>
          <p:cNvSpPr txBox="1"/>
          <p:nvPr/>
        </p:nvSpPr>
        <p:spPr>
          <a:xfrm>
            <a:off x="421400" y="4647750"/>
            <a:ext cx="5131200" cy="16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71" name="Google Shape;171;p19"/>
          <p:cNvSpPr txBox="1"/>
          <p:nvPr/>
        </p:nvSpPr>
        <p:spPr>
          <a:xfrm>
            <a:off x="819150" y="4585775"/>
            <a:ext cx="8105700" cy="22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a:latin typeface="Calibri"/>
                <a:ea typeface="Calibri"/>
                <a:cs typeface="Calibri"/>
                <a:sym typeface="Calibri"/>
              </a:rPr>
              <a:t>1- strongly disagree 2-somewhat disagree 3-have no opinion 4- somewhat agree 5- strongly agree</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0"/>
          <p:cNvSpPr txBox="1">
            <a:spLocks noGrp="1"/>
          </p:cNvSpPr>
          <p:nvPr>
            <p:ph type="title"/>
          </p:nvPr>
        </p:nvSpPr>
        <p:spPr>
          <a:xfrm>
            <a:off x="2930475" y="42422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3600"/>
              <a:t>ZNI teachers</a:t>
            </a:r>
            <a:endParaRPr sz="3600"/>
          </a:p>
        </p:txBody>
      </p:sp>
      <p:sp>
        <p:nvSpPr>
          <p:cNvPr id="177" name="Google Shape;177;p2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8" name="Google Shape;178;p20"/>
          <p:cNvPicPr preferRelativeResize="0"/>
          <p:nvPr/>
        </p:nvPicPr>
        <p:blipFill>
          <a:blip r:embed="rId3">
            <a:alphaModFix/>
          </a:blip>
          <a:stretch>
            <a:fillRect/>
          </a:stretch>
        </p:blipFill>
        <p:spPr>
          <a:xfrm>
            <a:off x="1712214" y="1124200"/>
            <a:ext cx="5719576" cy="3431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1"/>
          <p:cNvSpPr txBox="1">
            <a:spLocks noGrp="1"/>
          </p:cNvSpPr>
          <p:nvPr>
            <p:ph type="title"/>
          </p:nvPr>
        </p:nvSpPr>
        <p:spPr>
          <a:xfrm>
            <a:off x="297475" y="263075"/>
            <a:ext cx="84402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The reason why we do not organize long-term internships for students is because</a:t>
            </a:r>
            <a:endParaRPr/>
          </a:p>
        </p:txBody>
      </p:sp>
      <p:sp>
        <p:nvSpPr>
          <p:cNvPr id="184" name="Google Shape;184;p21"/>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85" name="Google Shape;185;p21"/>
          <p:cNvPicPr preferRelativeResize="0"/>
          <p:nvPr/>
        </p:nvPicPr>
        <p:blipFill>
          <a:blip r:embed="rId3">
            <a:alphaModFix/>
          </a:blip>
          <a:stretch>
            <a:fillRect/>
          </a:stretch>
        </p:blipFill>
        <p:spPr>
          <a:xfrm>
            <a:off x="1824600" y="1217675"/>
            <a:ext cx="5494800" cy="3296900"/>
          </a:xfrm>
          <a:prstGeom prst="rect">
            <a:avLst/>
          </a:prstGeom>
          <a:noFill/>
          <a:ln>
            <a:noFill/>
          </a:ln>
        </p:spPr>
      </p:pic>
      <p:sp>
        <p:nvSpPr>
          <p:cNvPr id="186" name="Google Shape;186;p21"/>
          <p:cNvSpPr txBox="1"/>
          <p:nvPr/>
        </p:nvSpPr>
        <p:spPr>
          <a:xfrm>
            <a:off x="892375" y="4585750"/>
            <a:ext cx="7250400" cy="34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a:latin typeface="Calibri"/>
                <a:ea typeface="Calibri"/>
                <a:cs typeface="Calibri"/>
                <a:sym typeface="Calibri"/>
              </a:rPr>
              <a:t>1- strongly disagree 2-somewhat disagree 3-have no opinion 4- somewhat agree 5- strongly agree</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1312</Words>
  <Application>Microsoft Macintosh PowerPoint</Application>
  <PresentationFormat>Bildschirmpräsentation (16:9)</PresentationFormat>
  <Paragraphs>65</Paragraphs>
  <Slides>34</Slides>
  <Notes>34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34</vt:i4>
      </vt:variant>
    </vt:vector>
  </HeadingPairs>
  <TitlesOfParts>
    <vt:vector size="39" baseType="lpstr">
      <vt:lpstr>Arial</vt:lpstr>
      <vt:lpstr>Roboto</vt:lpstr>
      <vt:lpstr>Nunito</vt:lpstr>
      <vt:lpstr>Calibri</vt:lpstr>
      <vt:lpstr>Shift</vt:lpstr>
      <vt:lpstr>PRO MOVE schools &amp; students </vt:lpstr>
      <vt:lpstr>TEACHERS</vt:lpstr>
      <vt:lpstr>DP teachers</vt:lpstr>
      <vt:lpstr>The reason why we do not organize long-term internships for students is because...</vt:lpstr>
      <vt:lpstr>Is there any other reason that you think is influential in term of lack of interest in long-term internships among schools?</vt:lpstr>
      <vt:lpstr>SEMPER teachers</vt:lpstr>
      <vt:lpstr>The reason why we do not organize long-term internships for students is because </vt:lpstr>
      <vt:lpstr>ZNI teachers</vt:lpstr>
      <vt:lpstr>The reason why we do not organize long-term internships for students is because</vt:lpstr>
      <vt:lpstr>FORTES teachers</vt:lpstr>
      <vt:lpstr>The reason why we do not organize long-term internships for students is because</vt:lpstr>
      <vt:lpstr>Is there any other reason that you think is influential in term of lack of interest in long-term internships among schools?</vt:lpstr>
      <vt:lpstr>GEB teachers</vt:lpstr>
      <vt:lpstr>The reason why we do not organize long-term internships for students is because</vt:lpstr>
      <vt:lpstr>Is there any other reason that you think is influential in term of lack of interest in long-term internships among schools? </vt:lpstr>
      <vt:lpstr>STEP teachers</vt:lpstr>
      <vt:lpstr>The reason why we do not organize long-term internships for students is because</vt:lpstr>
      <vt:lpstr>Is there any other reason that you think is influential in term of lack of interest in long-term internships among schools?  </vt:lpstr>
      <vt:lpstr>STUDENTS</vt:lpstr>
      <vt:lpstr>PowerPoint-Präsentation</vt:lpstr>
      <vt:lpstr>PowerPoint-Präsentation</vt:lpstr>
      <vt:lpstr>PowerPoint-Präsentation</vt:lpstr>
      <vt:lpstr>PowerPoint-Präsentation</vt:lpstr>
      <vt:lpstr>PowerPoint-Präsentation</vt:lpstr>
      <vt:lpstr>PowerPoint-Präsentation</vt:lpstr>
      <vt:lpstr>If you consider going abroad for professional reasons (internship), where would you like to go?</vt:lpstr>
      <vt:lpstr>PowerPoint-Präsentation</vt:lpstr>
      <vt:lpstr>PowerPoint-Präsentation</vt:lpstr>
      <vt:lpstr>If you chose to go abroad for 4 weeks maximum, what keeps you from going for a longer time? You can choose more than one option.</vt:lpstr>
      <vt:lpstr>You decided to go for a longer time abroad. What are your questions or fears? (language skills)</vt:lpstr>
      <vt:lpstr>You decided to go for a longer time abroad. What are your questions or fears? (professional skills)</vt:lpstr>
      <vt:lpstr>You decided to go for a longer time abroad. What are your questions or fears? (structural obstacles) </vt:lpstr>
      <vt:lpstr>Do you have any suggestions to improve young people's interest in medium or long-term European mobility?</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 MOVE </dc:title>
  <dc:creator>Iwona von Polentz</dc:creator>
  <cp:lastModifiedBy>info@startbox-berlin.de</cp:lastModifiedBy>
  <cp:revision>2</cp:revision>
  <dcterms:modified xsi:type="dcterms:W3CDTF">2019-11-20T14:03:06Z</dcterms:modified>
</cp:coreProperties>
</file>